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HK Grotesk" charset="1" panose="00000500000000000000"/>
      <p:regular r:id="rId19"/>
    </p:embeddedFont>
    <p:embeddedFont>
      <p:font typeface="New Standard" charset="1" panose="02040503080506020203"/>
      <p:regular r:id="rId20"/>
    </p:embeddedFont>
    <p:embeddedFont>
      <p:font typeface="HK Grotesk Light" charset="1" panose="00000400000000000000"/>
      <p:regular r:id="rId21"/>
    </p:embeddedFont>
    <p:embeddedFont>
      <p:font typeface="HK Grotesk Bold" charset="1" panose="00000800000000000000"/>
      <p:regular r:id="rId22"/>
    </p:embeddedFont>
    <p:embeddedFont>
      <p:font typeface="HK Grotesk Medium" charset="1" panose="000006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svg>
</file>

<file path=ppt/media/image19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A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174488" y="0"/>
            <a:ext cx="8113512" cy="10287000"/>
            <a:chOff x="0" y="0"/>
            <a:chExt cx="10818016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155" t="2381" r="1651" b="17054"/>
            <a:stretch>
              <a:fillRect/>
            </a:stretch>
          </p:blipFill>
          <p:spPr>
            <a:xfrm flipH="false" flipV="false">
              <a:off x="0" y="0"/>
              <a:ext cx="10818016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3949531" y="4046885"/>
            <a:ext cx="7027019" cy="6315533"/>
          </a:xfrm>
          <a:custGeom>
            <a:avLst/>
            <a:gdLst/>
            <a:ahLst/>
            <a:cxnLst/>
            <a:rect r="r" b="b" t="t" l="l"/>
            <a:pathLst>
              <a:path h="6315533" w="7027019">
                <a:moveTo>
                  <a:pt x="0" y="0"/>
                </a:moveTo>
                <a:lnTo>
                  <a:pt x="7027019" y="0"/>
                </a:lnTo>
                <a:lnTo>
                  <a:pt x="7027019" y="6315533"/>
                </a:lnTo>
                <a:lnTo>
                  <a:pt x="0" y="63155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20686" y="9426312"/>
            <a:ext cx="4325695" cy="509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21"/>
              </a:lnSpc>
              <a:spcBef>
                <a:spcPct val="0"/>
              </a:spcBef>
            </a:pPr>
            <a:r>
              <a:rPr lang="en-US" sz="3015">
                <a:solidFill>
                  <a:srgbClr val="2E2D2D"/>
                </a:solidFill>
                <a:latin typeface="HK Grotesk"/>
                <a:ea typeface="HK Grotesk"/>
                <a:cs typeface="HK Grotesk"/>
                <a:sym typeface="HK Grotesk"/>
              </a:rPr>
              <a:t>Karen Zandstra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20686" y="1228725"/>
            <a:ext cx="9205463" cy="2559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65"/>
              </a:lnSpc>
            </a:pPr>
            <a:r>
              <a:rPr lang="en-US" sz="9964">
                <a:solidFill>
                  <a:srgbClr val="2E2D2D"/>
                </a:solidFill>
                <a:latin typeface="New Standard"/>
                <a:ea typeface="New Standard"/>
                <a:cs typeface="New Standard"/>
                <a:sym typeface="New Standard"/>
              </a:rPr>
              <a:t>BAKERY SALES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A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3568633"/>
            <a:chOff x="0" y="0"/>
            <a:chExt cx="24384000" cy="47581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9190" r="0" b="37808"/>
            <a:stretch>
              <a:fillRect/>
            </a:stretch>
          </p:blipFill>
          <p:spPr>
            <a:xfrm flipH="false" flipV="false">
              <a:off x="0" y="0"/>
              <a:ext cx="24384000" cy="4758177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5533982" y="4001864"/>
            <a:ext cx="11725318" cy="5833124"/>
          </a:xfrm>
          <a:custGeom>
            <a:avLst/>
            <a:gdLst/>
            <a:ahLst/>
            <a:cxnLst/>
            <a:rect r="r" b="b" t="t" l="l"/>
            <a:pathLst>
              <a:path h="5833124" w="11725318">
                <a:moveTo>
                  <a:pt x="0" y="0"/>
                </a:moveTo>
                <a:lnTo>
                  <a:pt x="11725318" y="0"/>
                </a:lnTo>
                <a:lnTo>
                  <a:pt x="11725318" y="5833125"/>
                </a:lnTo>
                <a:lnTo>
                  <a:pt x="0" y="58331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2815" y="4001864"/>
            <a:ext cx="4095158" cy="5710679"/>
          </a:xfrm>
          <a:custGeom>
            <a:avLst/>
            <a:gdLst/>
            <a:ahLst/>
            <a:cxnLst/>
            <a:rect r="r" b="b" t="t" l="l"/>
            <a:pathLst>
              <a:path h="5710679" w="4095158">
                <a:moveTo>
                  <a:pt x="0" y="0"/>
                </a:moveTo>
                <a:lnTo>
                  <a:pt x="4095158" y="0"/>
                </a:lnTo>
                <a:lnTo>
                  <a:pt x="4095158" y="5710680"/>
                </a:lnTo>
                <a:lnTo>
                  <a:pt x="0" y="57106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A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30594" y="2362399"/>
            <a:ext cx="10512291" cy="5797354"/>
          </a:xfrm>
          <a:custGeom>
            <a:avLst/>
            <a:gdLst/>
            <a:ahLst/>
            <a:cxnLst/>
            <a:rect r="r" b="b" t="t" l="l"/>
            <a:pathLst>
              <a:path h="5797354" w="10512291">
                <a:moveTo>
                  <a:pt x="0" y="0"/>
                </a:moveTo>
                <a:lnTo>
                  <a:pt x="10512291" y="0"/>
                </a:lnTo>
                <a:lnTo>
                  <a:pt x="10512291" y="5797354"/>
                </a:lnTo>
                <a:lnTo>
                  <a:pt x="0" y="57973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0686" y="1509496"/>
            <a:ext cx="8623314" cy="7455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daily_sales = data.groupby(['DateTime', 'Daypart']).size().reset_index(name='Sales')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features and target variable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X = daily_sales[['Daypart', 'Weekday', 'Hour']]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y = daily_sales['Sales']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model = RandomForestRegressor(n_estimators=100, random_state=42)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"/>
                <a:ea typeface="HK Grotesk"/>
                <a:cs typeface="HK Grotesk"/>
                <a:sym typeface="HK Grotesk"/>
              </a:rPr>
              <a:t>Feature: Month, Importance: 0.545238989522276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"/>
                <a:ea typeface="HK Grotesk"/>
                <a:cs typeface="HK Grotesk"/>
                <a:sym typeface="HK Grotesk"/>
              </a:rPr>
              <a:t>Feature: Day, Importance: 0.24075613582566008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"/>
                <a:ea typeface="HK Grotesk"/>
                <a:cs typeface="HK Grotesk"/>
                <a:sym typeface="HK Grotesk"/>
              </a:rPr>
              <a:t>Feature: DayType, Importance: 0.14518813049447143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"/>
                <a:ea typeface="HK Grotesk"/>
                <a:cs typeface="HK Grotesk"/>
                <a:sym typeface="HK Grotesk"/>
              </a:rPr>
              <a:t>Feature: Hour, Importance: 0.06881674415759242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"/>
                <a:ea typeface="HK Grotesk"/>
                <a:cs typeface="HK Grotesk"/>
                <a:sym typeface="HK Grotesk"/>
              </a:rPr>
              <a:t>Model Scoring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"/>
                <a:ea typeface="HK Grotesk"/>
                <a:cs typeface="HK Grotesk"/>
                <a:sym typeface="HK Grotesk"/>
              </a:rPr>
              <a:t>Train Score : 0.6686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2E2D2D"/>
                </a:solidFill>
                <a:latin typeface="HK Grotesk"/>
                <a:ea typeface="HK Grotesk"/>
                <a:cs typeface="HK Grotesk"/>
                <a:sym typeface="HK Grotesk"/>
              </a:rPr>
              <a:t>Test Score : 0.6366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134092" y="480942"/>
            <a:ext cx="14019816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6000">
                <a:solidFill>
                  <a:srgbClr val="2E2D2D"/>
                </a:solidFill>
                <a:latin typeface="New Standard"/>
                <a:ea typeface="New Standard"/>
                <a:cs typeface="New Standard"/>
                <a:sym typeface="New Standard"/>
              </a:rPr>
              <a:t>ANALYSE PRÉDICTIVE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A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610738" y="0"/>
            <a:ext cx="7677262" cy="10287000"/>
            <a:chOff x="0" y="0"/>
            <a:chExt cx="10236349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4000"/>
            </a:blip>
            <a:srcRect l="0" t="5363" r="0" b="5363"/>
            <a:stretch>
              <a:fillRect/>
            </a:stretch>
          </p:blipFill>
          <p:spPr>
            <a:xfrm flipH="false" flipV="false">
              <a:off x="0" y="0"/>
              <a:ext cx="10236349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520686" y="2020253"/>
            <a:ext cx="9815784" cy="8663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Pour adapter la production et augmenter les ventes, on pourrait suggérer: 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des combinaisons de produits en formule en combinant les produits phares avec des produits moins achetés (Coffee and Cookies or Muffins, Tea and Brownies or Scone), 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créer des ventes de paniers d'invendus en fin de journée 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créant des produits de saison pendant les mois de période 'creuses' (Avril à Octobre) tel que création de patisseries du printemps, été et automne.&lt;BR&gt;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Sans une idée exacte du client moyen ni la situation géographique du site, nous sommes limité dans les recommendations.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124571" y="480942"/>
            <a:ext cx="16038857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6000">
                <a:solidFill>
                  <a:srgbClr val="2E2D2D"/>
                </a:solidFill>
                <a:latin typeface="New Standard"/>
                <a:ea typeface="New Standard"/>
                <a:cs typeface="New Standard"/>
                <a:sym typeface="New Standard"/>
              </a:rPr>
              <a:t>CONCLUSION &amp; RECOMMENDATIONS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32003" y="2278914"/>
            <a:ext cx="7677262" cy="6548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</a:pPr>
            <a:r>
              <a:rPr lang="en-US" sz="3899">
                <a:solidFill>
                  <a:srgbClr val="2E2D2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Mois d'affluence (plutôt hiver: Novembre à Mars)</a:t>
            </a:r>
          </a:p>
          <a:p>
            <a:pPr algn="l">
              <a:lnSpc>
                <a:spcPts val="5459"/>
              </a:lnSpc>
            </a:pPr>
          </a:p>
          <a:p>
            <a:pPr algn="l">
              <a:lnSpc>
                <a:spcPts val="5739"/>
              </a:lnSpc>
            </a:pPr>
            <a:r>
              <a:rPr lang="en-US" sz="4099">
                <a:solidFill>
                  <a:srgbClr val="2E2D2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Jours d'affluence (plutôt en weekend: Vendredi à Lundi)</a:t>
            </a:r>
          </a:p>
          <a:p>
            <a:pPr algn="l">
              <a:lnSpc>
                <a:spcPts val="5739"/>
              </a:lnSpc>
            </a:pPr>
          </a:p>
          <a:p>
            <a:pPr algn="l">
              <a:lnSpc>
                <a:spcPts val="5739"/>
              </a:lnSpc>
            </a:pPr>
            <a:r>
              <a:rPr lang="en-US" sz="4099">
                <a:solidFill>
                  <a:srgbClr val="2E2D2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Heures d'affluence en après-midi (11h et de 12h à 15h)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D63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02004" y="9017190"/>
            <a:ext cx="3483993" cy="425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428" strike="noStrike" u="none">
                <a:solidFill>
                  <a:srgbClr val="FCFAF2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Alba Castro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402004" y="787590"/>
            <a:ext cx="3483993" cy="425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428">
                <a:solidFill>
                  <a:srgbClr val="FCFAF2"/>
                </a:solidFill>
                <a:latin typeface="HK Grotesk Medium"/>
                <a:ea typeface="HK Grotesk Medium"/>
                <a:cs typeface="HK Grotesk Medium"/>
                <a:sym typeface="HK Grotesk Medium"/>
              </a:rPr>
              <a:t>Presentation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541269" y="4586755"/>
            <a:ext cx="9205463" cy="1313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65"/>
              </a:lnSpc>
            </a:pPr>
            <a:r>
              <a:rPr lang="en-US" sz="9964">
                <a:solidFill>
                  <a:srgbClr val="FCFAF2"/>
                </a:solidFill>
                <a:latin typeface="New Standard"/>
                <a:ea typeface="New Standard"/>
                <a:cs typeface="New Standard"/>
                <a:sym typeface="New Standard"/>
              </a:rPr>
              <a:t>MERCI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182367" y="5391315"/>
            <a:ext cx="7950933" cy="7145901"/>
          </a:xfrm>
          <a:custGeom>
            <a:avLst/>
            <a:gdLst/>
            <a:ahLst/>
            <a:cxnLst/>
            <a:rect r="r" b="b" t="t" l="l"/>
            <a:pathLst>
              <a:path h="7145901" w="7950933">
                <a:moveTo>
                  <a:pt x="0" y="0"/>
                </a:moveTo>
                <a:lnTo>
                  <a:pt x="7950932" y="0"/>
                </a:lnTo>
                <a:lnTo>
                  <a:pt x="7950932" y="7145900"/>
                </a:lnTo>
                <a:lnTo>
                  <a:pt x="0" y="7145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431566" y="1090331"/>
            <a:ext cx="5554252" cy="5554252"/>
          </a:xfrm>
          <a:custGeom>
            <a:avLst/>
            <a:gdLst/>
            <a:ahLst/>
            <a:cxnLst/>
            <a:rect r="r" b="b" t="t" l="l"/>
            <a:pathLst>
              <a:path h="5554252" w="5554252">
                <a:moveTo>
                  <a:pt x="0" y="0"/>
                </a:moveTo>
                <a:lnTo>
                  <a:pt x="5554252" y="0"/>
                </a:lnTo>
                <a:lnTo>
                  <a:pt x="5554252" y="5554252"/>
                </a:lnTo>
                <a:lnTo>
                  <a:pt x="0" y="55542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-1907405">
            <a:off x="-928413" y="909229"/>
            <a:ext cx="4826144" cy="4826125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28275" t="-8036" r="-30421" b="-10986"/>
              </a:stretch>
            </a:blipFill>
          </p:spPr>
        </p:sp>
      </p:grp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D63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927946"/>
            <a:ext cx="18288000" cy="3644734"/>
            <a:chOff x="0" y="0"/>
            <a:chExt cx="24384000" cy="485964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7046" r="0" b="53059"/>
            <a:stretch>
              <a:fillRect/>
            </a:stretch>
          </p:blipFill>
          <p:spPr>
            <a:xfrm flipH="false" flipV="false">
              <a:off x="0" y="0"/>
              <a:ext cx="24384000" cy="485964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520686" y="574358"/>
            <a:ext cx="9831915" cy="1061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7999">
                <a:solidFill>
                  <a:srgbClr val="FCFAF2"/>
                </a:solidFill>
                <a:latin typeface="New Standard"/>
                <a:ea typeface="New Standard"/>
                <a:cs typeface="New Standard"/>
                <a:sym typeface="New Standard"/>
              </a:rPr>
              <a:t>PROBLÉMATIQUE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5122" y="6004097"/>
            <a:ext cx="16858883" cy="2457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61"/>
              </a:lnSpc>
            </a:pPr>
            <a:r>
              <a:rPr lang="en-US" sz="3615">
                <a:solidFill>
                  <a:srgbClr val="FCFAF2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Dans le but d’adapter la production et augmenter les ventes de produits, nous allons tenter de déterminer le nombre de transactions par période (jour, mois)  et les heures d'affluence.</a:t>
            </a:r>
          </a:p>
          <a:p>
            <a:pPr algn="l">
              <a:lnSpc>
                <a:spcPts val="4361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A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530531"/>
            <a:ext cx="18288000" cy="4756469"/>
            <a:chOff x="0" y="0"/>
            <a:chExt cx="24384000" cy="634195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6973" r="0" b="24062"/>
            <a:stretch>
              <a:fillRect/>
            </a:stretch>
          </p:blipFill>
          <p:spPr>
            <a:xfrm flipH="false" flipV="false">
              <a:off x="0" y="0"/>
              <a:ext cx="24384000" cy="6341959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520686" y="536258"/>
            <a:ext cx="12526596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6000">
                <a:solidFill>
                  <a:srgbClr val="2E2D2D"/>
                </a:solidFill>
                <a:latin typeface="New Standard"/>
                <a:ea typeface="New Standard"/>
                <a:cs typeface="New Standard"/>
                <a:sym typeface="New Standard"/>
              </a:rPr>
              <a:t>LES DONNEES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20686" y="1854517"/>
            <a:ext cx="16738614" cy="2989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9"/>
              </a:lnSpc>
            </a:pPr>
            <a:r>
              <a:rPr lang="en-US" sz="3599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Provenance : boulangerie "The Bread Basket" située à Edinburgh</a:t>
            </a:r>
          </a:p>
          <a:p>
            <a:pPr algn="l">
              <a:lnSpc>
                <a:spcPts val="5039"/>
              </a:lnSpc>
            </a:pPr>
            <a:r>
              <a:rPr lang="en-US" sz="3599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Composition : transactions d’articles achetés pendant la période de janvier 2016  à décembre 2017</a:t>
            </a:r>
          </a:p>
          <a:p>
            <a:pPr algn="l">
              <a:lnSpc>
                <a:spcPts val="5039"/>
              </a:lnSpc>
            </a:pPr>
            <a:r>
              <a:rPr lang="en-US" sz="3599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Données : 20507 lignes (plus de 9000 transaction) et 5 colonnes</a:t>
            </a:r>
          </a:p>
          <a:p>
            <a:pPr algn="l">
              <a:lnSpc>
                <a:spcPts val="349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A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570212"/>
            <a:ext cx="18288000" cy="1716788"/>
            <a:chOff x="0" y="0"/>
            <a:chExt cx="24384000" cy="228905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5549" r="36708" b="45549"/>
            <a:stretch>
              <a:fillRect/>
            </a:stretch>
          </p:blipFill>
          <p:spPr>
            <a:xfrm flipH="false" flipV="false">
              <a:off x="0" y="0"/>
              <a:ext cx="24384000" cy="2289051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872645"/>
            <a:ext cx="12121916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6000">
                <a:solidFill>
                  <a:srgbClr val="2E2D2D"/>
                </a:solidFill>
                <a:latin typeface="New Standard"/>
                <a:ea typeface="New Standard"/>
                <a:cs typeface="New Standard"/>
                <a:sym typeface="New Standard"/>
              </a:rPr>
              <a:t>LES ÉTAPES DE L’ANALYSE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253134"/>
            <a:ext cx="14867605" cy="5356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Nettoyage des données 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Vérification de données manquantes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Exploation des données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Création de variable (unique items, items frequency)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Visualisation des données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Analyse des donées par heure, partie de la journée, jour, et  mois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Analyse avec les combinaisons de produits achetéés ensemble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E2D2D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Analyse prédictive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D63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43065" y="0"/>
            <a:ext cx="8244935" cy="10287000"/>
            <a:chOff x="0" y="0"/>
            <a:chExt cx="10993247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896" t="0" r="41604" b="0"/>
            <a:stretch>
              <a:fillRect/>
            </a:stretch>
          </p:blipFill>
          <p:spPr>
            <a:xfrm flipH="false" flipV="false">
              <a:off x="0" y="0"/>
              <a:ext cx="10993247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695425" y="322131"/>
            <a:ext cx="8448575" cy="9642737"/>
          </a:xfrm>
          <a:custGeom>
            <a:avLst/>
            <a:gdLst/>
            <a:ahLst/>
            <a:cxnLst/>
            <a:rect r="r" b="b" t="t" l="l"/>
            <a:pathLst>
              <a:path h="9642737" w="8448575">
                <a:moveTo>
                  <a:pt x="0" y="0"/>
                </a:moveTo>
                <a:lnTo>
                  <a:pt x="8448575" y="0"/>
                </a:lnTo>
                <a:lnTo>
                  <a:pt x="8448575" y="9642738"/>
                </a:lnTo>
                <a:lnTo>
                  <a:pt x="0" y="96427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71" r="0" b="-57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436717" y="4425315"/>
            <a:ext cx="7457632" cy="155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940"/>
              </a:lnSpc>
            </a:pPr>
            <a:r>
              <a:rPr lang="en-US" sz="6000">
                <a:solidFill>
                  <a:srgbClr val="FCFAF2"/>
                </a:solidFill>
                <a:latin typeface="New Standard"/>
                <a:ea typeface="New Standard"/>
                <a:cs typeface="New Standard"/>
                <a:sym typeface="New Standard"/>
              </a:rPr>
              <a:t>LES 20 PRODUITS  PLUS ACHETÉS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D63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59579" y="2231857"/>
            <a:ext cx="13568842" cy="7026443"/>
          </a:xfrm>
          <a:custGeom>
            <a:avLst/>
            <a:gdLst/>
            <a:ahLst/>
            <a:cxnLst/>
            <a:rect r="r" b="b" t="t" l="l"/>
            <a:pathLst>
              <a:path h="7026443" w="13568842">
                <a:moveTo>
                  <a:pt x="0" y="0"/>
                </a:moveTo>
                <a:lnTo>
                  <a:pt x="13568842" y="0"/>
                </a:lnTo>
                <a:lnTo>
                  <a:pt x="13568842" y="7026443"/>
                </a:lnTo>
                <a:lnTo>
                  <a:pt x="0" y="70264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0686" y="536258"/>
            <a:ext cx="13481071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6000">
                <a:solidFill>
                  <a:srgbClr val="FCFAF2"/>
                </a:solidFill>
                <a:latin typeface="New Standard"/>
                <a:ea typeface="New Standard"/>
                <a:cs typeface="New Standard"/>
                <a:sym typeface="New Standard"/>
              </a:rPr>
              <a:t>ANALYSE TEMPORELLE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D63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7457" y="1695157"/>
            <a:ext cx="14322929" cy="7563143"/>
          </a:xfrm>
          <a:custGeom>
            <a:avLst/>
            <a:gdLst/>
            <a:ahLst/>
            <a:cxnLst/>
            <a:rect r="r" b="b" t="t" l="l"/>
            <a:pathLst>
              <a:path h="7563143" w="14322929">
                <a:moveTo>
                  <a:pt x="0" y="0"/>
                </a:moveTo>
                <a:lnTo>
                  <a:pt x="14322929" y="0"/>
                </a:lnTo>
                <a:lnTo>
                  <a:pt x="14322929" y="7563143"/>
                </a:lnTo>
                <a:lnTo>
                  <a:pt x="0" y="75631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5" t="0" r="-98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53284"/>
            <a:ext cx="13481071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6000">
                <a:solidFill>
                  <a:srgbClr val="FCFAF2"/>
                </a:solidFill>
                <a:latin typeface="New Standard"/>
                <a:ea typeface="New Standard"/>
                <a:cs typeface="New Standard"/>
                <a:sym typeface="New Standard"/>
              </a:rPr>
              <a:t>ANALYSE TEMPORELLE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D63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3867" y="1744129"/>
            <a:ext cx="14510700" cy="7514171"/>
          </a:xfrm>
          <a:custGeom>
            <a:avLst/>
            <a:gdLst/>
            <a:ahLst/>
            <a:cxnLst/>
            <a:rect r="r" b="b" t="t" l="l"/>
            <a:pathLst>
              <a:path h="7514171" w="14510700">
                <a:moveTo>
                  <a:pt x="0" y="0"/>
                </a:moveTo>
                <a:lnTo>
                  <a:pt x="14510700" y="0"/>
                </a:lnTo>
                <a:lnTo>
                  <a:pt x="14510700" y="7514171"/>
                </a:lnTo>
                <a:lnTo>
                  <a:pt x="0" y="7514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53284"/>
            <a:ext cx="13481071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6000">
                <a:solidFill>
                  <a:srgbClr val="FCFAF2"/>
                </a:solidFill>
                <a:latin typeface="New Standard"/>
                <a:ea typeface="New Standard"/>
                <a:cs typeface="New Standard"/>
                <a:sym typeface="New Standard"/>
              </a:rPr>
              <a:t>ANALYSE TEMPORELLE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D63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239320" cy="10287000"/>
            <a:chOff x="0" y="0"/>
            <a:chExt cx="12319093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080" t="0" r="20080" b="0"/>
            <a:stretch>
              <a:fillRect/>
            </a:stretch>
          </p:blipFill>
          <p:spPr>
            <a:xfrm flipH="false" flipV="false">
              <a:off x="0" y="0"/>
              <a:ext cx="12319093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0037333" y="2861355"/>
            <a:ext cx="7731582" cy="5278454"/>
          </a:xfrm>
          <a:custGeom>
            <a:avLst/>
            <a:gdLst/>
            <a:ahLst/>
            <a:cxnLst/>
            <a:rect r="r" b="b" t="t" l="l"/>
            <a:pathLst>
              <a:path h="5278454" w="7731582">
                <a:moveTo>
                  <a:pt x="0" y="0"/>
                </a:moveTo>
                <a:lnTo>
                  <a:pt x="7731582" y="0"/>
                </a:lnTo>
                <a:lnTo>
                  <a:pt x="7731582" y="5278454"/>
                </a:lnTo>
                <a:lnTo>
                  <a:pt x="0" y="52784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436794" y="536258"/>
            <a:ext cx="8332120" cy="155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940"/>
              </a:lnSpc>
            </a:pPr>
            <a:r>
              <a:rPr lang="en-US" sz="6000">
                <a:solidFill>
                  <a:srgbClr val="FCFAF2"/>
                </a:solidFill>
                <a:latin typeface="New Standard"/>
                <a:ea typeface="New Standard"/>
                <a:cs typeface="New Standard"/>
                <a:sym typeface="New Standard"/>
              </a:rPr>
              <a:t>ANALYSE TEMPORELLE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DAGPLbKNycw</dc:identifier>
  <dcterms:modified xsi:type="dcterms:W3CDTF">2011-08-01T06:04:30Z</dcterms:modified>
  <cp:revision>1</cp:revision>
  <dc:title>Bakery Sales Presentation</dc:title>
</cp:coreProperties>
</file>

<file path=docProps/thumbnail.jpeg>
</file>